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sldIdLst>
    <p:sldId id="257" r:id="rId2"/>
    <p:sldId id="289" r:id="rId3"/>
    <p:sldId id="423" r:id="rId4"/>
    <p:sldId id="259" r:id="rId5"/>
    <p:sldId id="496" r:id="rId6"/>
    <p:sldId id="419" r:id="rId7"/>
    <p:sldId id="418" r:id="rId8"/>
    <p:sldId id="422" r:id="rId9"/>
    <p:sldId id="420" r:id="rId10"/>
    <p:sldId id="421" r:id="rId11"/>
    <p:sldId id="424" r:id="rId12"/>
    <p:sldId id="370" r:id="rId13"/>
    <p:sldId id="260" r:id="rId14"/>
    <p:sldId id="258" r:id="rId15"/>
    <p:sldId id="497" r:id="rId16"/>
    <p:sldId id="498" r:id="rId17"/>
    <p:sldId id="262" r:id="rId18"/>
    <p:sldId id="264" r:id="rId19"/>
    <p:sldId id="265" r:id="rId20"/>
    <p:sldId id="261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  <p:sldId id="330" r:id="rId59"/>
    <p:sldId id="311" r:id="rId60"/>
    <p:sldId id="312" r:id="rId61"/>
    <p:sldId id="313" r:id="rId62"/>
    <p:sldId id="426" r:id="rId63"/>
    <p:sldId id="314" r:id="rId64"/>
    <p:sldId id="315" r:id="rId65"/>
    <p:sldId id="331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371" r:id="rId89"/>
    <p:sldId id="427" r:id="rId90"/>
    <p:sldId id="349" r:id="rId91"/>
    <p:sldId id="431" r:id="rId92"/>
    <p:sldId id="429" r:id="rId93"/>
    <p:sldId id="430" r:id="rId94"/>
    <p:sldId id="432" r:id="rId95"/>
    <p:sldId id="433" r:id="rId96"/>
    <p:sldId id="352" r:id="rId97"/>
    <p:sldId id="499" r:id="rId98"/>
    <p:sldId id="434" r:id="rId99"/>
    <p:sldId id="350" r:id="rId100"/>
    <p:sldId id="435" r:id="rId101"/>
    <p:sldId id="355" r:id="rId102"/>
    <p:sldId id="356" r:id="rId103"/>
    <p:sldId id="390" r:id="rId104"/>
    <p:sldId id="351" r:id="rId105"/>
    <p:sldId id="436" r:id="rId106"/>
    <p:sldId id="353" r:id="rId107"/>
    <p:sldId id="500" r:id="rId108"/>
    <p:sldId id="357" r:id="rId109"/>
    <p:sldId id="377" r:id="rId110"/>
    <p:sldId id="382" r:id="rId111"/>
    <p:sldId id="381" r:id="rId112"/>
    <p:sldId id="379" r:id="rId113"/>
    <p:sldId id="376" r:id="rId114"/>
    <p:sldId id="393" r:id="rId115"/>
    <p:sldId id="372" r:id="rId116"/>
    <p:sldId id="374" r:id="rId117"/>
    <p:sldId id="373" r:id="rId118"/>
    <p:sldId id="502" r:id="rId119"/>
    <p:sldId id="375" r:id="rId120"/>
    <p:sldId id="394" r:id="rId121"/>
    <p:sldId id="358" r:id="rId122"/>
    <p:sldId id="359" r:id="rId123"/>
    <p:sldId id="360" r:id="rId124"/>
    <p:sldId id="395" r:id="rId125"/>
    <p:sldId id="363" r:id="rId126"/>
    <p:sldId id="383" r:id="rId127"/>
    <p:sldId id="364" r:id="rId128"/>
    <p:sldId id="384" r:id="rId129"/>
    <p:sldId id="504" r:id="rId130"/>
    <p:sldId id="391" r:id="rId131"/>
    <p:sldId id="387" r:id="rId132"/>
    <p:sldId id="396" r:id="rId133"/>
    <p:sldId id="388" r:id="rId134"/>
    <p:sldId id="398" r:id="rId135"/>
    <p:sldId id="365" r:id="rId136"/>
    <p:sldId id="399" r:id="rId137"/>
    <p:sldId id="505" r:id="rId138"/>
    <p:sldId id="385" r:id="rId139"/>
    <p:sldId id="366" r:id="rId140"/>
    <p:sldId id="386" r:id="rId141"/>
    <p:sldId id="367" r:id="rId142"/>
    <p:sldId id="389" r:id="rId143"/>
    <p:sldId id="368" r:id="rId144"/>
    <p:sldId id="339" r:id="rId145"/>
    <p:sldId id="400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11" clrIdx="0">
    <p:extLst/>
  </p:cmAuthor>
  <p:cmAuthor id="2" name="training1" initials="t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4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2:25:27.788" idx="9">
    <p:pos x="5243" y="3175"/>
    <p:text>Celui la avait pose probleme and got people confused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0:11.869" idx="10">
    <p:pos x="5181" y="1398"/>
    <p:text>add argument decreasing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/>
              <a:pPr/>
              <a:t>143</a:t>
            </a:fld>
            <a:endParaRPr lang="en-IE" alt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27/07/2017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7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gif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4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13" Type="http://schemas.openxmlformats.org/officeDocument/2006/relationships/image" Target="../media/image6.png"/><Relationship Id="rId3" Type="http://schemas.openxmlformats.org/officeDocument/2006/relationships/image" Target="../media/image187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191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190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189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studio.com/products/rstudio/downloa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3.gif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July 2017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basics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Outputs: interaction with external entities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Function: for executing an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Curve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0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all fish with a different </a:t>
            </a:r>
            <a:r>
              <a:rPr lang="en-IE" dirty="0" err="1" smtClean="0"/>
              <a:t>color</a:t>
            </a:r>
            <a:r>
              <a:rPr lang="en-IE" dirty="0" smtClean="0"/>
              <a:t> per river </a:t>
            </a:r>
            <a:r>
              <a:rPr lang="en-IE" sz="1800" dirty="0" smtClean="0"/>
              <a:t>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Queries graphical parameters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Sets parameters </a:t>
            </a:r>
            <a:r>
              <a:rPr lang="en-IE" dirty="0" smtClean="0">
                <a:solidFill>
                  <a:srgbClr val="FF0000"/>
                </a:solidFill>
              </a:rPr>
              <a:t>for all subsequent graphics</a:t>
            </a:r>
          </a:p>
          <a:p>
            <a:endParaRPr lang="en-IE" sz="1000" dirty="0" smtClean="0"/>
          </a:p>
          <a:p>
            <a:pPr marL="0" indent="0">
              <a:buNone/>
            </a:pPr>
            <a:r>
              <a:rPr lang="en-IE" dirty="0" smtClean="0"/>
              <a:t>Split your graph window</a:t>
            </a:r>
          </a:p>
          <a:p>
            <a:pPr lvl="1"/>
            <a:r>
              <a:rPr lang="en-IE" dirty="0" smtClean="0"/>
              <a:t>multiple graphs per window with </a:t>
            </a:r>
            <a:r>
              <a:rPr lang="en-IE" dirty="0" err="1" smtClean="0"/>
              <a:t>mfcol</a:t>
            </a:r>
            <a:r>
              <a:rPr lang="en-IE" dirty="0" smtClean="0"/>
              <a:t> or </a:t>
            </a:r>
            <a:r>
              <a:rPr lang="en-IE" dirty="0" err="1" smtClean="0"/>
              <a:t>mfrow</a:t>
            </a:r>
            <a:endParaRPr lang="en-IE" dirty="0" smtClean="0"/>
          </a:p>
          <a:p>
            <a:pPr lvl="1"/>
            <a:r>
              <a:rPr lang="en-IE" dirty="0"/>
              <a:t>control inner and outer margins </a:t>
            </a:r>
            <a:r>
              <a:rPr lang="en-IE" dirty="0" smtClean="0"/>
              <a:t>mar()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475" y="4663265"/>
            <a:ext cx="5088353" cy="179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73256" y="4362450"/>
            <a:ext cx="431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1" u="sng" dirty="0" smtClean="0">
                <a:solidFill>
                  <a:srgbClr val="FF0000"/>
                </a:solidFill>
              </a:rPr>
              <a:t>JUST 4 values within </a:t>
            </a:r>
            <a:r>
              <a:rPr lang="en-IE" b="1" i="1" u="sng" dirty="0" err="1" smtClean="0">
                <a:solidFill>
                  <a:srgbClr val="FF0000"/>
                </a:solidFill>
              </a:rPr>
              <a:t>oma</a:t>
            </a:r>
            <a:r>
              <a:rPr lang="en-IE" b="1" i="1" u="sng" dirty="0" smtClean="0">
                <a:solidFill>
                  <a:srgbClr val="FF0000"/>
                </a:solidFill>
              </a:rPr>
              <a:t>() and mar() !!!!</a:t>
            </a:r>
            <a:endParaRPr lang="en-IE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173" y="6488668"/>
            <a:ext cx="511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1026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940" y="1320311"/>
            <a:ext cx="4494881" cy="44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arguments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the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 package for graphics</a:t>
            </a: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962661" y="132202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967814"/>
            <a:ext cx="8426547" cy="3788750"/>
          </a:xfrm>
        </p:spPr>
        <p:txBody>
          <a:bodyPr>
            <a:normAutofit fontScale="925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865" y="1757320"/>
            <a:ext cx="3775436" cy="600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65" y="3005136"/>
            <a:ext cx="3648435" cy="3334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6797" y="1757320"/>
            <a:ext cx="3865893" cy="75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3663" y="2992436"/>
            <a:ext cx="3981728" cy="33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R and aim of the course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1066" y="1477963"/>
            <a:ext cx="4525006" cy="1381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906" y="3199043"/>
            <a:ext cx="6820788" cy="33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110" y="1757331"/>
            <a:ext cx="4048690" cy="733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857471" y="1752600"/>
            <a:ext cx="4001058" cy="80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10" y="2875438"/>
            <a:ext cx="4289809" cy="352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5800" y="2875438"/>
            <a:ext cx="4377130" cy="3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625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matric, </a:t>
            </a:r>
            <a:r>
              <a:rPr lang="en-IE" sz="2800" dirty="0" err="1" smtClean="0"/>
              <a:t>dataframe,by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- over elements of a list, </a:t>
            </a:r>
            <a:r>
              <a:rPr lang="en-IE" sz="2800" dirty="0" err="1"/>
              <a:t>sapply</a:t>
            </a:r>
            <a:r>
              <a:rPr lang="en-IE" sz="2800" dirty="0"/>
              <a:t>() and </a:t>
            </a:r>
            <a:r>
              <a:rPr lang="en-IE" sz="2800" dirty="0" err="1"/>
              <a:t>lapply</a:t>
            </a:r>
            <a:r>
              <a:rPr lang="en-IE" sz="2800" dirty="0" smtClean="0"/>
              <a:t>()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7695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use</a:t>
            </a:r>
            <a:endParaRPr lang="en-IE" sz="1350" dirty="0"/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1 for rows and 2 for columns</a:t>
            </a:r>
            <a:endParaRPr lang="en-IE" sz="1350" dirty="0"/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The function you want to use</a:t>
            </a:r>
            <a:endParaRPr lang="en-IE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Argument linked to quantile()</a:t>
            </a:r>
            <a:endParaRPr lang="en-IE" sz="1350" dirty="0"/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 fontScale="90000"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</a:t>
            </a:r>
            <a:br>
              <a:rPr lang="en-IE" dirty="0" smtClean="0"/>
            </a:br>
            <a:r>
              <a:rPr lang="en-IE" dirty="0" smtClean="0"/>
              <a:t>factors </a:t>
            </a:r>
            <a:r>
              <a:rPr lang="en-IE" dirty="0"/>
              <a:t>or combinations of factors 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412" y="1996771"/>
            <a:ext cx="8377129" cy="4351338"/>
          </a:xfrm>
        </p:spPr>
        <p:txBody>
          <a:bodyPr/>
          <a:lstStyle/>
          <a:p>
            <a:r>
              <a:rPr lang="en-IE" dirty="0" smtClean="0">
                <a:solidFill>
                  <a:srgbClr val="C00000"/>
                </a:solidFill>
              </a:rPr>
              <a:t>by(), for vector, </a:t>
            </a:r>
            <a:r>
              <a:rPr lang="en-IE" dirty="0" err="1" smtClean="0">
                <a:solidFill>
                  <a:srgbClr val="C00000"/>
                </a:solidFill>
              </a:rPr>
              <a:t>dataframe</a:t>
            </a:r>
            <a:r>
              <a:rPr lang="en-IE" dirty="0" smtClean="0">
                <a:solidFill>
                  <a:srgbClr val="C00000"/>
                </a:solidFill>
              </a:rPr>
              <a:t> and matrix, list output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err="1"/>
              <a:t>tapply</a:t>
            </a:r>
            <a:r>
              <a:rPr lang="en-IE" dirty="0"/>
              <a:t>(), for vector </a:t>
            </a:r>
            <a:r>
              <a:rPr lang="en-IE" dirty="0" smtClean="0"/>
              <a:t>only, matrix output</a:t>
            </a:r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090" y="2536082"/>
            <a:ext cx="6292447" cy="901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4090" y="4656893"/>
            <a:ext cx="6405851" cy="96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56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 functions on 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7099859" y="740816"/>
            <a:ext cx="1905918" cy="870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Including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4681" y="1241731"/>
            <a:ext cx="7886700" cy="362772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For all of previous functions (apply, by()…)</a:t>
            </a:r>
          </a:p>
          <a:p>
            <a:endParaRPr lang="en-IE" dirty="0"/>
          </a:p>
          <a:p>
            <a:r>
              <a:rPr lang="en-IE" dirty="0" smtClean="0"/>
              <a:t>When specifying FUN / MAGIN, you my need to include </a:t>
            </a:r>
            <a:r>
              <a:rPr lang="en-IE" dirty="0" err="1" smtClean="0"/>
              <a:t>arugments</a:t>
            </a:r>
            <a:r>
              <a:rPr lang="en-IE" dirty="0" smtClean="0"/>
              <a:t> </a:t>
            </a:r>
          </a:p>
          <a:p>
            <a:endParaRPr lang="en-IE" dirty="0" smtClean="0"/>
          </a:p>
          <a:p>
            <a:r>
              <a:rPr lang="en-IE" dirty="0" smtClean="0"/>
              <a:t>You add that argument within apply… function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64" y="4984811"/>
            <a:ext cx="6001520" cy="16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 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full dataset)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994" y="1813540"/>
            <a:ext cx="7664012" cy="3263504"/>
          </a:xfrm>
        </p:spPr>
        <p:txBody>
          <a:bodyPr>
            <a:normAutofit lnSpcReduction="10000"/>
          </a:bodyPr>
          <a:lstStyle/>
          <a:p>
            <a:r>
              <a:rPr lang="en-IE" dirty="0" smtClean="0"/>
              <a:t>Statistical programming language</a:t>
            </a:r>
          </a:p>
          <a:p>
            <a:endParaRPr lang="en-IE" dirty="0"/>
          </a:p>
          <a:p>
            <a:r>
              <a:rPr lang="en-IE" dirty="0" smtClean="0"/>
              <a:t>Second or open source version </a:t>
            </a:r>
            <a:r>
              <a:rPr lang="en-IE" dirty="0"/>
              <a:t>of </a:t>
            </a:r>
            <a:r>
              <a:rPr lang="en-IE" dirty="0" smtClean="0"/>
              <a:t>S developed </a:t>
            </a:r>
          </a:p>
          <a:p>
            <a:pPr lvl="1"/>
            <a:r>
              <a:rPr lang="en-IE" dirty="0" smtClean="0"/>
              <a:t>In 1993</a:t>
            </a:r>
            <a:endParaRPr lang="en-IE" dirty="0"/>
          </a:p>
          <a:p>
            <a:pPr lvl="1"/>
            <a:r>
              <a:rPr lang="en-IE" dirty="0" smtClean="0"/>
              <a:t>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/>
              <a:t>- while() loop, perform instructions </a:t>
            </a:r>
            <a:r>
              <a:rPr lang="en-IE" sz="2800" dirty="0" smtClean="0"/>
              <a:t>while </a:t>
            </a:r>
            <a:r>
              <a:rPr lang="en-IE" sz="2800" dirty="0"/>
              <a:t>condition is satisfied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32607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 repeat action for a determined number of iterations</a:t>
            </a:r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r>
              <a:rPr lang="en-IE" dirty="0" smtClean="0"/>
              <a:t>‘</a:t>
            </a:r>
            <a:r>
              <a:rPr lang="en-IE" b="1" dirty="0" err="1" smtClean="0">
                <a:solidFill>
                  <a:srgbClr val="FF0000"/>
                </a:solidFill>
              </a:rPr>
              <a:t>i</a:t>
            </a:r>
            <a:r>
              <a:rPr lang="en-IE" b="1" dirty="0" smtClean="0">
                <a:solidFill>
                  <a:srgbClr val="FF0000"/>
                </a:solidFill>
              </a:rPr>
              <a:t> in 1:n</a:t>
            </a:r>
            <a:r>
              <a:rPr lang="en-IE" dirty="0" smtClean="0"/>
              <a:t>’, </a:t>
            </a:r>
            <a:r>
              <a:rPr lang="en-IE" dirty="0" err="1" smtClean="0"/>
              <a:t>i</a:t>
            </a:r>
            <a:r>
              <a:rPr lang="en-IE" dirty="0" smtClean="0"/>
              <a:t> is called a counter, it follows a sequence</a:t>
            </a:r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When to use them  ?</a:t>
            </a:r>
          </a:p>
          <a:p>
            <a:pPr lvl="1"/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59" y="1894901"/>
            <a:ext cx="2977754" cy="1106286"/>
          </a:xfrm>
          <a:prstGeom prst="rect">
            <a:avLst/>
          </a:prstGeom>
        </p:spPr>
      </p:pic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26158" y="1894901"/>
            <a:ext cx="4274587" cy="110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1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74558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IE" dirty="0" smtClean="0"/>
              <a:t>You can nest as many loops as you </a:t>
            </a:r>
            <a:r>
              <a:rPr lang="en-IE" b="1" i="1" dirty="0" smtClean="0"/>
              <a:t>need</a:t>
            </a:r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3055143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6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Is used to executed a task based on a condition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Is generally within a for loop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loop if condition not satisfied</a:t>
            </a: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 allows to go to the next iteration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" y="3197452"/>
            <a:ext cx="795496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4997" y="1618069"/>
            <a:ext cx="3384459" cy="98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for </a:t>
            </a:r>
            <a:r>
              <a:rPr lang="en-IE" dirty="0"/>
              <a:t>loop saving each year of the salmon data into a different ‘.txt’ </a:t>
            </a:r>
            <a:r>
              <a:rPr lang="en-IE" dirty="0" smtClean="0"/>
              <a:t>file (use paste())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get a vector of unique values of years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subset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file name using paste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Do your loop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for loop making a pdf containing an histogram of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 being of class numeric (nested if)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9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7.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3. Reproducibility</a:t>
            </a:r>
          </a:p>
          <a:p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0" y="4540030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Linear models</a:t>
            </a:r>
          </a:p>
          <a:p>
            <a:r>
              <a:rPr lang="en-IE" dirty="0" smtClean="0"/>
              <a:t>Y = a + </a:t>
            </a:r>
            <a:r>
              <a:rPr lang="en-IE" dirty="0" err="1" smtClean="0"/>
              <a:t>bX</a:t>
            </a:r>
            <a:r>
              <a:rPr lang="en-IE" dirty="0" smtClean="0"/>
              <a:t> + e, e </a:t>
            </a:r>
            <a:r>
              <a:rPr lang="en-IE" dirty="0" err="1" smtClean="0"/>
              <a:t>iid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25625"/>
            <a:ext cx="8806375" cy="4351338"/>
          </a:xfrm>
        </p:spPr>
        <p:txBody>
          <a:bodyPr/>
          <a:lstStyle/>
          <a:p>
            <a:r>
              <a:rPr lang="en-IE" dirty="0" smtClean="0"/>
              <a:t> function = part of a computer program that performs some specific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ones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29" y="3853668"/>
            <a:ext cx="4746133" cy="1037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3449" y="211439"/>
            <a:ext cx="4527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More details</a:t>
            </a:r>
          </a:p>
          <a:p>
            <a:r>
              <a:rPr lang="en-IE" dirty="0" smtClean="0"/>
              <a:t>You can have several arguments </a:t>
            </a:r>
          </a:p>
          <a:p>
            <a:r>
              <a:rPr lang="en-IE" dirty="0" smtClean="0"/>
              <a:t>Instructions based on arguments</a:t>
            </a:r>
          </a:p>
          <a:p>
            <a:r>
              <a:rPr lang="en-IE" dirty="0" smtClean="0"/>
              <a:t>Other </a:t>
            </a:r>
            <a:r>
              <a:rPr lang="en-IE" dirty="0" err="1" smtClean="0"/>
              <a:t>dia</a:t>
            </a:r>
            <a:r>
              <a:rPr lang="en-IE" dirty="0" smtClean="0"/>
              <a:t> with control of flow based on stop()</a:t>
            </a:r>
          </a:p>
          <a:p>
            <a:r>
              <a:rPr lang="en-IE" smtClean="0"/>
              <a:t>Default values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671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R function writing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4613" y="5625988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dirty="0" smtClean="0"/>
              <a:t>Guess what it does !</a:t>
            </a:r>
            <a:endParaRPr lang="en-IE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3" y="2100010"/>
            <a:ext cx="7972294" cy="28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/>
              <a:t>A function has three attributes</a:t>
            </a:r>
            <a:endParaRPr lang="en-I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4860676" cy="4045338"/>
          </a:xfrm>
        </p:spPr>
        <p:txBody>
          <a:bodyPr numCol="2">
            <a:normAutofit/>
          </a:bodyPr>
          <a:lstStyle/>
          <a:p>
            <a:r>
              <a:rPr lang="en-IE" sz="1800" dirty="0"/>
              <a:t>Steep learning </a:t>
            </a:r>
            <a:r>
              <a:rPr lang="en-IE" sz="1800" dirty="0" smtClean="0"/>
              <a:t>curve</a:t>
            </a:r>
            <a:endParaRPr lang="en-IE" sz="1800" dirty="0"/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/>
              <a:t>A few syntactical </a:t>
            </a:r>
            <a:r>
              <a:rPr lang="en-IE" sz="1800" dirty="0" smtClean="0"/>
              <a:t>curiosities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/>
              <a:t>Open </a:t>
            </a:r>
            <a:r>
              <a:rPr lang="en-IE" sz="1800" dirty="0"/>
              <a:t>source &amp; cross </a:t>
            </a:r>
            <a:r>
              <a:rPr lang="en-IE" sz="1800" dirty="0" smtClean="0"/>
              <a:t>platform</a:t>
            </a:r>
          </a:p>
          <a:p>
            <a:r>
              <a:rPr lang="en-IE" sz="1800" dirty="0" smtClean="0"/>
              <a:t>Free</a:t>
            </a:r>
            <a:endParaRPr lang="en-IE" sz="1800" dirty="0"/>
          </a:p>
          <a:p>
            <a:r>
              <a:rPr lang="en-IE" sz="1800" dirty="0"/>
              <a:t>Huge community (millions users)</a:t>
            </a:r>
          </a:p>
          <a:p>
            <a:pPr lvl="1"/>
            <a:r>
              <a:rPr lang="en-IE" sz="1800" dirty="0" smtClean="0"/>
              <a:t>100s </a:t>
            </a:r>
            <a:r>
              <a:rPr lang="en-IE" sz="1800" dirty="0"/>
              <a:t>of packages</a:t>
            </a:r>
          </a:p>
          <a:p>
            <a:pPr lvl="1"/>
            <a:r>
              <a:rPr lang="en-IE" sz="1800" dirty="0" smtClean="0"/>
              <a:t>Loads </a:t>
            </a:r>
            <a:r>
              <a:rPr lang="en-IE" sz="1800" dirty="0"/>
              <a:t>of resources (online, books)</a:t>
            </a:r>
          </a:p>
          <a:p>
            <a:pPr lvl="1"/>
            <a:r>
              <a:rPr lang="en-IE" sz="1800" dirty="0"/>
              <a:t>Help forum, mailing </a:t>
            </a:r>
            <a:r>
              <a:rPr lang="en-IE" sz="1800" dirty="0" smtClean="0"/>
              <a:t>lists</a:t>
            </a:r>
          </a:p>
          <a:p>
            <a:r>
              <a:rPr lang="en-IE" sz="1800" dirty="0" smtClean="0"/>
              <a:t>Developed by statisticians for statisticians</a:t>
            </a:r>
            <a:endParaRPr lang="en-IE" sz="1800" dirty="0"/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4" y="4993182"/>
            <a:ext cx="1910821" cy="166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9273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making the sum of 2 integers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including an error message if </a:t>
            </a:r>
            <a:r>
              <a:rPr lang="en-IE" dirty="0" smtClean="0"/>
              <a:t>arguments </a:t>
            </a:r>
            <a:r>
              <a:rPr lang="en-IE" dirty="0" smtClean="0"/>
              <a:t>aren’t </a:t>
            </a:r>
            <a:r>
              <a:rPr lang="en-IE" dirty="0" smtClean="0"/>
              <a:t>both </a:t>
            </a:r>
            <a:r>
              <a:rPr lang="en-IE" dirty="0" smtClean="0"/>
              <a:t>positive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checking whether a single number is in a vector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giving you an error message if arguments are not a number and a </a:t>
            </a:r>
            <a:r>
              <a:rPr lang="en-IE" dirty="0" smtClean="0"/>
              <a:t>vector.</a:t>
            </a: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>
                    <a:lumMod val="75000"/>
                  </a:schemeClr>
                </a:solidFill>
              </a:rPr>
              <a:t>Window configured with layout()</a:t>
            </a:r>
            <a:endParaRPr lang="en-I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1960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More </a:t>
            </a:r>
            <a:br>
              <a:rPr lang="en-IE" dirty="0" smtClean="0"/>
            </a:br>
            <a:r>
              <a:rPr lang="en-IE" dirty="0" smtClean="0"/>
              <a:t>always more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</a:t>
            </a:r>
            <a:r>
              <a:rPr lang="en-IE" dirty="0" err="1" smtClean="0"/>
              <a:t>usefull</a:t>
            </a:r>
            <a:r>
              <a:rPr lang="en-IE" dirty="0" smtClean="0"/>
              <a:t>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92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9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4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41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Books</a:t>
            </a:r>
            <a:r>
              <a:rPr lang="en-IE" altLang="en-US" dirty="0"/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4"/>
              </a:rPr>
              <a:t>http://stats.stackexchange.com/questions/tagged/r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>
                <a:hlinkClick r:id="rId5"/>
              </a:rPr>
              <a:t>http://r.789695.n4.nabble.com/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R help mailing list, </a:t>
            </a:r>
            <a:r>
              <a:rPr lang="en-IE" altLang="en-US" dirty="0">
                <a:hlinkClick r:id="rId6"/>
              </a:rPr>
              <a:t>https://stat.ethz.ch/mailman/listinfo/r-help</a:t>
            </a:r>
            <a:endParaRPr lang="en-IE" altLang="en-US" dirty="0"/>
          </a:p>
          <a:p>
            <a:pPr lvl="1">
              <a:spcBef>
                <a:spcPct val="50000"/>
              </a:spcBef>
            </a:pPr>
            <a:r>
              <a:rPr lang="en-IE" altLang="en-US" dirty="0" err="1" smtClean="0"/>
              <a:t>BIGFish</a:t>
            </a:r>
            <a:r>
              <a:rPr lang="en-IE" altLang="en-US" dirty="0" smtClean="0"/>
              <a:t> </a:t>
            </a:r>
            <a:r>
              <a:rPr lang="en-IE" altLang="en-US" dirty="0"/>
              <a:t>mailing list, </a:t>
            </a:r>
            <a:r>
              <a:rPr lang="en-IE" altLang="en-US" dirty="0">
                <a:hlinkClick r:id="rId7"/>
              </a:rPr>
              <a:t>bigfish_mailing_list@googlegroups.com</a:t>
            </a:r>
            <a:endParaRPr lang="en-IE" altLang="en-US" dirty="0"/>
          </a:p>
          <a:p>
            <a:pPr>
              <a:spcBef>
                <a:spcPct val="50000"/>
              </a:spcBef>
            </a:pPr>
            <a:endParaRPr lang="en-IE" altLang="en-US" sz="800" dirty="0"/>
          </a:p>
          <a:p>
            <a:pPr>
              <a:spcBef>
                <a:spcPct val="50000"/>
              </a:spcBef>
            </a:pPr>
            <a:r>
              <a:rPr lang="en-IE" altLang="en-US" sz="2400" dirty="0"/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/>
              <a:t>you’ll probably end up on one </a:t>
            </a:r>
            <a:r>
              <a:rPr lang="en-IE" altLang="en-US" dirty="0" smtClean="0"/>
              <a:t> of the </a:t>
            </a:r>
            <a:r>
              <a:rPr lang="en-IE" altLang="en-US" dirty="0"/>
              <a:t>forums mentioned</a:t>
            </a:r>
            <a:endParaRPr lang="en-US" altLang="en-US" dirty="0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/>
              <a:t>More help</a:t>
            </a:r>
            <a:endParaRPr lang="en-US" altLang="en-US" sz="4400" dirty="0"/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7" y="1200327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85" y="1200327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5" y="1200327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754" y="1195017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</a:t>
            </a:r>
            <a:r>
              <a:rPr lang="en-IE" dirty="0" smtClean="0"/>
              <a:t>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  <a:endParaRPr lang="en-IE" dirty="0" smtClean="0"/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Beginning tips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013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1473"/>
            <a:ext cx="4490320" cy="41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8" b="88662"/>
          <a:stretch/>
        </p:blipFill>
        <p:spPr>
          <a:xfrm>
            <a:off x="488560" y="1552527"/>
            <a:ext cx="3196316" cy="544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62670"/>
          <a:stretch/>
        </p:blipFill>
        <p:spPr>
          <a:xfrm>
            <a:off x="1875933" y="2271054"/>
            <a:ext cx="3524742" cy="1236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14" b="33148"/>
          <a:stretch/>
        </p:blipFill>
        <p:spPr>
          <a:xfrm>
            <a:off x="3591732" y="3681299"/>
            <a:ext cx="3524742" cy="11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78" b="612"/>
          <a:stretch/>
        </p:blipFill>
        <p:spPr>
          <a:xfrm>
            <a:off x="5307530" y="5049982"/>
            <a:ext cx="3524742" cy="1485900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987137" y="2416527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Bent-Up Arrow 11"/>
          <p:cNvSpPr/>
          <p:nvPr/>
        </p:nvSpPr>
        <p:spPr>
          <a:xfrm rot="5400000">
            <a:off x="2677392" y="3814104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Bent-Up Arrow 12"/>
          <p:cNvSpPr/>
          <p:nvPr/>
        </p:nvSpPr>
        <p:spPr>
          <a:xfrm rot="5400000">
            <a:off x="4343400" y="5467991"/>
            <a:ext cx="457200" cy="48837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8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1. Coding, R and this course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aim of the course, why you should use R and the </a:t>
            </a:r>
            <a:r>
              <a:rPr lang="en-IE" dirty="0"/>
              <a:t>R</a:t>
            </a:r>
            <a:r>
              <a:rPr lang="en-IE" dirty="0" smtClean="0"/>
              <a:t> language history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Install links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85" y="3962400"/>
            <a:ext cx="1627004" cy="570955"/>
          </a:xfrm>
          <a:prstGeom prst="rect">
            <a:avLst/>
          </a:prstGeom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584"/>
            <a:ext cx="969818" cy="7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517814" y="2506662"/>
            <a:ext cx="8265968" cy="3755593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https://cran.r-project.org/bin/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https://www.rstudio.com/products/rstudio/download/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https://github.com/GuillaumeBal/r.training</a:t>
            </a:r>
          </a:p>
        </p:txBody>
      </p:sp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2.1 Concepts and </a:t>
            </a:r>
            <a:r>
              <a:rPr lang="en-IE" dirty="0" smtClean="0"/>
              <a:t>conventions</a:t>
            </a:r>
            <a:endParaRPr lang="en-IE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1"/>
          <p:cNvGrpSpPr/>
          <p:nvPr/>
        </p:nvGrpSpPr>
        <p:grpSpPr>
          <a:xfrm>
            <a:off x="533207" y="1984746"/>
            <a:ext cx="7344816" cy="1600536"/>
            <a:chOff x="976565" y="2035502"/>
            <a:chExt cx="7344816" cy="1600536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565" y="2188809"/>
              <a:ext cx="2808312" cy="1447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>
              <a:off x="1696645" y="2220168"/>
              <a:ext cx="2304256" cy="18466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000901" y="2035502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Prompt: console available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1768653" y="2862724"/>
              <a:ext cx="2232248" cy="1088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00901" y="2539558"/>
              <a:ext cx="432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dirty="0" smtClean="0">
                  <a:solidFill>
                    <a:srgbClr val="C00000"/>
                  </a:solidFill>
                </a:rPr>
                <a:t>“Waiting” prompt: incomplete command</a:t>
              </a:r>
              <a:br>
                <a:rPr lang="en-IE" dirty="0" smtClean="0">
                  <a:solidFill>
                    <a:srgbClr val="C00000"/>
                  </a:solidFill>
                </a:rPr>
              </a:br>
              <a:r>
                <a:rPr lang="en-IE" dirty="0" smtClean="0">
                  <a:solidFill>
                    <a:srgbClr val="C00000"/>
                  </a:solidFill>
                </a:rPr>
                <a:t>(closing bracket missing)</a:t>
              </a:r>
              <a:endParaRPr lang="en-IE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04757" y="2220168"/>
              <a:ext cx="1296144" cy="132750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303598" y="3740763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b="1" dirty="0" smtClean="0"/>
              <a:t>Script</a:t>
            </a:r>
            <a:endParaRPr lang="en-IE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3597" y="4535089"/>
            <a:ext cx="83693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text file (usually *.R) containing a series of instructions (R code, ~computer program):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Console  VS script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79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Console  </a:t>
            </a:r>
            <a:r>
              <a:rPr lang="en-US" sz="2600" b="1" dirty="0" smtClean="0"/>
              <a:t>(the unfriendly stuff which appears when you open R)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9" y="2471846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580697" y="3615767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(to be used extensively in scripts)</a:t>
            </a:r>
          </a:p>
        </p:txBody>
      </p:sp>
    </p:spTree>
    <p:extLst>
      <p:ext uri="{BB962C8B-B14F-4D97-AF65-F5344CB8AC3E}">
        <p14:creationId xmlns:p14="http://schemas.microsoft.com/office/powerpoint/2010/main" val="35405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7886700" cy="5457238"/>
          </a:xfrm>
        </p:spPr>
        <p:txBody>
          <a:bodyPr>
            <a:normAutofit lnSpcReduction="10000"/>
          </a:bodyPr>
          <a:lstStyle/>
          <a:p>
            <a:pPr lvl="1"/>
            <a:r>
              <a:rPr lang="en-IE" dirty="0" smtClean="0"/>
              <a:t>Assignment </a:t>
            </a:r>
            <a:r>
              <a:rPr lang="en-IE" dirty="0"/>
              <a:t>with “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dirty="0"/>
              <a:t> ” or “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dirty="0"/>
              <a:t> “: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Names</a:t>
            </a:r>
            <a:r>
              <a:rPr lang="en-IE" dirty="0"/>
              <a:t>: letter or “.” </a:t>
            </a:r>
            <a:br>
              <a:rPr lang="en-IE" dirty="0"/>
            </a:br>
            <a:r>
              <a:rPr lang="en-IE" dirty="0"/>
              <a:t>               followed by letters, digits, “.” and/or “_”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Case </a:t>
            </a:r>
            <a:r>
              <a:rPr lang="en-IE" dirty="0"/>
              <a:t>sensitive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r>
              <a:rPr lang="en-IE" dirty="0"/>
              <a:t> ≠ </a:t>
            </a:r>
            <a:r>
              <a:rPr lang="en-IE" dirty="0" err="1"/>
              <a:t>my</a:t>
            </a:r>
            <a:r>
              <a:rPr lang="en-IE" b="1" dirty="0" err="1"/>
              <a:t>V</a:t>
            </a:r>
            <a:r>
              <a:rPr lang="en-IE" dirty="0" err="1"/>
              <a:t>ar</a:t>
            </a:r>
            <a:endParaRPr lang="en-IE" dirty="0"/>
          </a:p>
          <a:p>
            <a:pPr lvl="1"/>
            <a:r>
              <a:rPr lang="en-IE" dirty="0"/>
              <a:t>Avoid all other characters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$%&amp;{[]}@+*\/</a:t>
            </a:r>
            <a:r>
              <a:rPr lang="en-IE" dirty="0"/>
              <a:t>…): </a:t>
            </a:r>
            <a:br>
              <a:rPr lang="en-IE" dirty="0"/>
            </a:br>
            <a:r>
              <a:rPr lang="en-IE" dirty="0"/>
              <a:t>special meanings.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7"/>
            <a:ext cx="2291254" cy="111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47" y="4182677"/>
            <a:ext cx="4089251" cy="10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r>
              <a:rPr lang="en-IE" dirty="0" smtClean="0"/>
              <a:t>Information </a:t>
            </a:r>
            <a:r>
              <a:rPr lang="en-IE" dirty="0"/>
              <a:t>on a function?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Argument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40" y="3598999"/>
            <a:ext cx="6156684" cy="73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5711012"/>
            <a:ext cx="198022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61" y="5752577"/>
            <a:ext cx="201022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2923" y="5675544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returning a value can be stored in a symbolic variable: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>
              <a:buFont typeface="Symbol"/>
              <a:buChar char="Þ"/>
            </a:pPr>
            <a:r>
              <a:rPr lang="en-IE" b="1" dirty="0" smtClean="0">
                <a:solidFill>
                  <a:srgbClr val="C00000"/>
                </a:solidFill>
              </a:rPr>
              <a:t> the result of a function can be used as an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argument of the following function </a:t>
            </a:r>
            <a:br>
              <a:rPr lang="en-IE" b="1" dirty="0" smtClean="0">
                <a:solidFill>
                  <a:srgbClr val="C00000"/>
                </a:solidFill>
              </a:rPr>
            </a:br>
            <a:r>
              <a:rPr lang="en-IE" b="1" dirty="0" smtClean="0">
                <a:solidFill>
                  <a:srgbClr val="C00000"/>
                </a:solidFill>
              </a:rPr>
              <a:t>   </a:t>
            </a:r>
            <a:r>
              <a:rPr lang="en-IE" dirty="0" smtClean="0"/>
              <a:t>(“chaining functions”)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1029"/>
          <a:stretch/>
        </p:blipFill>
        <p:spPr bwMode="auto">
          <a:xfrm>
            <a:off x="1171864" y="2453119"/>
            <a:ext cx="6731000" cy="43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91" y="3405909"/>
            <a:ext cx="375094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394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</a:t>
            </a:r>
            <a:r>
              <a:rPr lang="en-IE" altLang="en-US" sz="2400" dirty="0"/>
              <a:t>plot</a:t>
            </a:r>
            <a:r>
              <a:rPr lang="en-IE" altLang="en-US" sz="2400" dirty="0" smtClean="0"/>
              <a:t>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4010024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5481639"/>
            <a:ext cx="1740529" cy="36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37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5400" dirty="0" smtClean="0"/>
              <a:t>Coding generalities</a:t>
            </a:r>
            <a:endParaRPr lang="en-IE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an Exercice_2.R script (see the “File” menu).</a:t>
            </a:r>
            <a:br>
              <a:rPr lang="en-IE" dirty="0" smtClean="0"/>
            </a:br>
            <a:r>
              <a:rPr lang="en-IE" sz="2000" dirty="0" smtClean="0"/>
              <a:t>From now on you will do the exercises in this file and send the code in the console).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Change your working directory to where you saved it.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“rep53” containing 3 times the value 5.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print it </a:t>
            </a:r>
            <a:r>
              <a:rPr lang="en-IE" sz="2000" dirty="0" smtClean="0"/>
              <a:t>(congratulation, this is your first use of the result of a function in another function :).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variable “</a:t>
            </a:r>
            <a:r>
              <a:rPr lang="en-IE" dirty="0" err="1" smtClean="0"/>
              <a:t>nRep</a:t>
            </a:r>
            <a:r>
              <a:rPr lang="en-IE" dirty="0" smtClean="0"/>
              <a:t>” containing the number of elements in rep53…</a:t>
            </a:r>
            <a:br>
              <a:rPr lang="en-IE" dirty="0" smtClean="0"/>
            </a:br>
            <a:r>
              <a:rPr lang="en-IE" sz="2400" dirty="0" smtClean="0"/>
              <a:t>Assume you don’t know it!  </a:t>
            </a:r>
            <a:br>
              <a:rPr lang="en-IE" sz="2400" dirty="0" smtClean="0"/>
            </a:br>
            <a:r>
              <a:rPr lang="en-IE" sz="2400" dirty="0" smtClean="0"/>
              <a:t>Tip: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?length</a:t>
            </a:r>
            <a:endParaRPr lang="en-IE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2.2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26" y="345591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br>
              <a:rPr lang="en-IE" dirty="0" smtClean="0"/>
            </a:b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Use </a:t>
            </a:r>
            <a:r>
              <a:rPr lang="en-IE" b="1" strike="sngStrike" dirty="0" smtClean="0"/>
              <a:t>‘a’</a:t>
            </a:r>
            <a:r>
              <a:rPr lang="en-IE" strike="sngStrike" dirty="0" smtClean="0"/>
              <a:t> to create a matrix </a:t>
            </a:r>
            <a:r>
              <a:rPr lang="en-IE" b="1" strike="sngStrike" dirty="0" smtClean="0"/>
              <a:t>‘b’</a:t>
            </a:r>
            <a:r>
              <a:rPr lang="en-IE" strike="sngStrike" dirty="0" smtClean="0"/>
              <a:t> with two columns.</a:t>
            </a:r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 smtClean="0"/>
              <a:t>… print the number of rows of </a:t>
            </a:r>
            <a:r>
              <a:rPr lang="en-IE" b="1" strike="sngStrike" dirty="0"/>
              <a:t>‘b</a:t>
            </a:r>
            <a:r>
              <a:rPr lang="en-IE" b="1" strike="sngStrike" dirty="0" smtClean="0"/>
              <a:t>’</a:t>
            </a:r>
            <a:r>
              <a:rPr lang="en-IE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of two elements with today and yesterday date (use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427" y="2249958"/>
            <a:ext cx="8738754" cy="3028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Simply a series of commands 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endParaRPr lang="en-IE" dirty="0" smtClean="0"/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complex)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Among elements of a vector: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92" y="2004292"/>
            <a:ext cx="5616624" cy="314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optimising the use of vectorisation.</a:t>
            </a:r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/>
              <a:t>from 2,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  <a:endParaRPr lang="en-IE" dirty="0"/>
          </a:p>
          <a:p>
            <a:pPr lvl="1"/>
            <a:r>
              <a:rPr lang="en-IE" dirty="0"/>
              <a:t>Get ‘to’ file </a:t>
            </a:r>
            <a:r>
              <a:rPr lang="en-IE" dirty="0" smtClean="0"/>
              <a:t>location </a:t>
            </a:r>
            <a:endParaRPr lang="en-IE" dirty="0"/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</a:t>
            </a:r>
            <a:r>
              <a:rPr lang="en-IE" dirty="0" smtClean="0"/>
              <a:t>mean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992" y="4153487"/>
            <a:ext cx="826955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2.2.11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1 to </a:t>
            </a:r>
            <a:r>
              <a:rPr lang="en-IE" dirty="0" smtClean="0"/>
              <a:t>5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ways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Which are greater than 3?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 = 10,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2.3 Further data structures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05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18755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2.3.1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0664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950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326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2.3.2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187054"/>
              </p:ext>
            </p:extLst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2.3.3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70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3. Data manipulation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give you the basics for manipulating data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Coding (R) Vs clicking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852188"/>
            <a:ext cx="8991595" cy="44210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For 100 files </a:t>
            </a:r>
            <a:r>
              <a:rPr lang="en-IE" dirty="0"/>
              <a:t>calculate the mean per column and store </a:t>
            </a:r>
            <a:r>
              <a:rPr lang="en-IE" dirty="0" smtClean="0"/>
              <a:t>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marL="0" indent="0"/>
            <a:r>
              <a:rPr lang="en-IE" dirty="0" smtClean="0"/>
              <a:t>steps</a:t>
            </a:r>
            <a:endParaRPr lang="en-IE" dirty="0"/>
          </a:p>
          <a:p>
            <a:pPr lvl="1"/>
            <a:r>
              <a:rPr lang="en-IE" dirty="0"/>
              <a:t>Get ‘to’ file location</a:t>
            </a:r>
          </a:p>
          <a:p>
            <a:pPr lvl="1"/>
            <a:r>
              <a:rPr lang="en-IE" dirty="0"/>
              <a:t>Open file</a:t>
            </a:r>
          </a:p>
          <a:p>
            <a:pPr lvl="1"/>
            <a:r>
              <a:rPr lang="en-IE" dirty="0"/>
              <a:t>Compute mean</a:t>
            </a:r>
          </a:p>
          <a:p>
            <a:pPr lvl="1"/>
            <a:r>
              <a:rPr lang="en-IE" dirty="0"/>
              <a:t>Include in new file</a:t>
            </a:r>
          </a:p>
          <a:p>
            <a:endParaRPr lang="en-IE" dirty="0"/>
          </a:p>
          <a:p>
            <a:pPr>
              <a:buNone/>
            </a:pPr>
            <a:r>
              <a:rPr lang="en-IE" dirty="0" smtClean="0"/>
              <a:t>R vs Excel</a:t>
            </a:r>
            <a:endParaRPr lang="en-IE" dirty="0"/>
          </a:p>
          <a:p>
            <a:pPr lvl="1"/>
            <a:r>
              <a:rPr lang="en-IE" dirty="0"/>
              <a:t>Speed : R / </a:t>
            </a:r>
            <a:r>
              <a:rPr lang="en-IE" dirty="0" smtClean="0"/>
              <a:t>excel =  10min </a:t>
            </a:r>
            <a:r>
              <a:rPr lang="en-IE" dirty="0"/>
              <a:t>/ </a:t>
            </a:r>
            <a:r>
              <a:rPr lang="en-IE" dirty="0" smtClean="0"/>
              <a:t>50min </a:t>
            </a:r>
            <a:r>
              <a:rPr lang="en-IE" dirty="0"/>
              <a:t>= </a:t>
            </a:r>
            <a:r>
              <a:rPr lang="en-IE" dirty="0" smtClean="0"/>
              <a:t>.2</a:t>
            </a:r>
            <a:endParaRPr lang="en-IE" dirty="0"/>
          </a:p>
          <a:p>
            <a:pPr lvl="1"/>
            <a:r>
              <a:rPr lang="en-IE" dirty="0"/>
              <a:t>Copy pasting errors : 0 with R</a:t>
            </a:r>
          </a:p>
          <a:p>
            <a:pPr lvl="1"/>
            <a:r>
              <a:rPr lang="en-IE" dirty="0"/>
              <a:t>program reusable </a:t>
            </a:r>
          </a:p>
          <a:p>
            <a:pPr lvl="1"/>
            <a:r>
              <a:rPr lang="en-IE" dirty="0"/>
              <a:t>program easy to share (email</a:t>
            </a:r>
            <a:r>
              <a:rPr lang="en-IE" dirty="0" smtClean="0"/>
              <a:t>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 </a:t>
            </a:r>
            <a:r>
              <a:rPr lang="en-IE" dirty="0"/>
              <a:t>and weight</a:t>
            </a:r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</a:t>
            </a:r>
            <a:r>
              <a:rPr lang="en-IE" dirty="0" err="1" smtClean="0"/>
              <a:t>scatterbrained</a:t>
            </a:r>
            <a:r>
              <a:rPr lang="en-IE" dirty="0" smtClean="0"/>
              <a:t> people including one </a:t>
            </a:r>
            <a:r>
              <a:rPr lang="en-IE" dirty="0" err="1" smtClean="0"/>
              <a:t>english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3.3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0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927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05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More reasons for coding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4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4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3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2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42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Using </a:t>
            </a:r>
            <a:r>
              <a:rPr lang="en-IE" dirty="0"/>
              <a:t>the salmon data:</a:t>
            </a:r>
          </a:p>
          <a:p>
            <a:pPr marL="914400" lvl="1" indent="-514350"/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“salmonSub10” with the 10 first rows of </a:t>
            </a:r>
            <a:r>
              <a:rPr lang="en-IE" dirty="0" err="1"/>
              <a:t>salmonRaw</a:t>
            </a:r>
            <a:r>
              <a:rPr lang="en-IE" dirty="0"/>
              <a:t>.</a:t>
            </a:r>
          </a:p>
          <a:p>
            <a:pPr marL="914400" lvl="1" indent="-514350"/>
            <a:r>
              <a:rPr lang="en-IE" dirty="0"/>
              <a:t>Remove the column “wild” from salmonSub10.</a:t>
            </a:r>
          </a:p>
          <a:p>
            <a:pPr marL="914400" lvl="1" indent="-514350"/>
            <a:r>
              <a:rPr lang="en-IE" dirty="0"/>
              <a:t>Select the individuals in salmonSub10 with a length greater or equal to 80cm</a:t>
            </a:r>
            <a:r>
              <a:rPr lang="en-IE" dirty="0" smtClean="0"/>
              <a:t>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40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err="1"/>
              <a:t>salmonRaw</a:t>
            </a:r>
            <a:r>
              <a:rPr lang="en-IE" dirty="0"/>
              <a:t>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“river</a:t>
            </a:r>
            <a:r>
              <a:rPr lang="en-IE" dirty="0" smtClean="0"/>
              <a:t>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rivers 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2.2.4, 2.3.3)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salmonSub</a:t>
            </a:r>
            <a:r>
              <a:rPr lang="en-IE" dirty="0"/>
              <a:t>) with only individuals from the rivers Corrib and </a:t>
            </a:r>
            <a:r>
              <a:rPr lang="en-IE" dirty="0" err="1"/>
              <a:t>Scorff</a:t>
            </a:r>
            <a:r>
              <a:rPr lang="en-IE" dirty="0"/>
              <a:t>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Order it </a:t>
            </a:r>
            <a:r>
              <a:rPr lang="en-IE" dirty="0"/>
              <a:t>by river and </a:t>
            </a:r>
            <a:r>
              <a:rPr lang="en-IE" dirty="0" smtClean="0"/>
              <a:t>year.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Save it to a file “salmonSub.csv</a:t>
            </a:r>
            <a:r>
              <a:rPr lang="en-IE" dirty="0" smtClean="0"/>
              <a:t>” (comma separated)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</a:t>
            </a:r>
            <a:r>
              <a:rPr lang="en-IE" dirty="0" smtClean="0"/>
              <a:t>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160" y="1335666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basic statistics &amp; data </a:t>
            </a:r>
            <a:r>
              <a:rPr lang="en-IE" sz="4800" dirty="0" smtClean="0"/>
              <a:t>visualisation</a:t>
            </a:r>
            <a:endParaRPr lang="en-IE" sz="48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4.1.1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4.1.2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4.1.4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825625"/>
            <a:ext cx="863484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400" dirty="0"/>
              <a:t>Store </a:t>
            </a:r>
            <a:r>
              <a:rPr lang="en-IE" sz="2400" dirty="0" err="1"/>
              <a:t>salmonRaw</a:t>
            </a:r>
            <a:r>
              <a:rPr lang="en-IE" sz="2400" dirty="0"/>
              <a:t> in a new “</a:t>
            </a:r>
            <a:r>
              <a:rPr lang="en-IE" sz="2400" dirty="0" err="1"/>
              <a:t>salmonTidy</a:t>
            </a:r>
            <a:r>
              <a:rPr lang="en-IE" sz="2400" dirty="0"/>
              <a:t>” </a:t>
            </a:r>
            <a:r>
              <a:rPr lang="en-IE" sz="2400" dirty="0" err="1"/>
              <a:t>data.frame</a:t>
            </a:r>
            <a:r>
              <a:rPr lang="en-IE" sz="2400" dirty="0"/>
              <a:t>.</a:t>
            </a:r>
            <a:br>
              <a:rPr lang="en-IE" sz="2400" dirty="0"/>
            </a:br>
            <a:r>
              <a:rPr lang="en-IE" sz="2400" dirty="0"/>
              <a:t>You will now work on this data set.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Detect incorrect weights and correct them.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strike="sngStrike" dirty="0"/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Recode the column “wild” (</a:t>
            </a:r>
            <a:r>
              <a:rPr lang="en-IE" sz="2400" b="1" dirty="0"/>
              <a:t>1 -&gt; TRUE, 2 -&gt; FALSE</a:t>
            </a:r>
            <a:r>
              <a:rPr lang="en-IE" sz="24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  <a:p>
            <a:pPr marL="514350" indent="-514350">
              <a:buFont typeface="+mj-lt"/>
              <a:buAutoNum type="arabicPeriod"/>
            </a:pPr>
            <a:r>
              <a:rPr lang="en-IE" sz="24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4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architecture </a:t>
            </a:r>
            <a:r>
              <a:rPr lang="en-IE" sz="2000" dirty="0" smtClean="0">
                <a:solidFill>
                  <a:schemeClr val="accent1"/>
                </a:solidFill>
              </a:rPr>
              <a:t>(think recipe)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33" y="1114103"/>
            <a:ext cx="7855027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r>
              <a:rPr lang="en-IE" dirty="0"/>
              <a:t>1. Instruction / command: </a:t>
            </a:r>
            <a:r>
              <a:rPr lang="en-IE" dirty="0" smtClean="0"/>
              <a:t>specific</a:t>
            </a:r>
            <a:r>
              <a:rPr lang="en-IE" dirty="0"/>
              <a:t>, individual, clear, self contained ‘task</a:t>
            </a:r>
            <a:r>
              <a:rPr lang="en-IE" dirty="0" smtClean="0"/>
              <a:t>’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mix water and flour</a:t>
            </a:r>
            <a:endParaRPr lang="en-IE" sz="2400" dirty="0"/>
          </a:p>
          <a:p>
            <a:endParaRPr lang="en-IE" dirty="0"/>
          </a:p>
          <a:p>
            <a:r>
              <a:rPr lang="en-IE" dirty="0"/>
              <a:t>2. Algorithm : set of instruction for a ‘bigger more complex’ </a:t>
            </a:r>
            <a:r>
              <a:rPr lang="en-IE" dirty="0" smtClean="0"/>
              <a:t>task 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all instructions for icing</a:t>
            </a:r>
            <a:endParaRPr lang="en-IE" sz="2400" dirty="0"/>
          </a:p>
          <a:p>
            <a:pPr lvl="1"/>
            <a:endParaRPr lang="en-IE" dirty="0"/>
          </a:p>
          <a:p>
            <a:r>
              <a:rPr lang="en-IE" dirty="0"/>
              <a:t>3. </a:t>
            </a:r>
            <a:r>
              <a:rPr lang="en-IE" dirty="0" smtClean="0"/>
              <a:t>Program / code : series </a:t>
            </a:r>
            <a:r>
              <a:rPr lang="en-IE" dirty="0"/>
              <a:t>/ sequence / set of commands / instructions to </a:t>
            </a:r>
            <a:r>
              <a:rPr lang="en-IE" dirty="0" smtClean="0"/>
              <a:t>compute</a:t>
            </a:r>
          </a:p>
          <a:p>
            <a:pPr marL="0" indent="0" algn="ctr">
              <a:buNone/>
            </a:pPr>
            <a:r>
              <a:rPr lang="en-IE" sz="2400" dirty="0" smtClean="0">
                <a:solidFill>
                  <a:schemeClr val="accent1"/>
                </a:solidFill>
              </a:rPr>
              <a:t>Full cake recipe</a:t>
            </a:r>
            <a:endParaRPr lang="en-IE" sz="2400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>
            <a:off x="253388" y="1253820"/>
            <a:ext cx="605928" cy="52770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92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1026" name="Picture 2" descr="Résultat de recherche d'images pour &quot;R plot type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9" y="1893951"/>
            <a:ext cx="4471988" cy="44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7503</TotalTime>
  <Words>4215</Words>
  <Application>Microsoft Office PowerPoint</Application>
  <PresentationFormat>On-screen Show (4:3)</PresentationFormat>
  <Paragraphs>1142</Paragraphs>
  <Slides>145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2" baseType="lpstr">
      <vt:lpstr>Arial Unicode MS</vt:lpstr>
      <vt:lpstr>Arial</vt:lpstr>
      <vt:lpstr>Calibri</vt:lpstr>
      <vt:lpstr>Calibri Light</vt:lpstr>
      <vt:lpstr>Courier New</vt:lpstr>
      <vt:lpstr>Symbol</vt:lpstr>
      <vt:lpstr>Office Theme</vt:lpstr>
      <vt:lpstr>R for beginners training course  Guillaume Bal &amp; Yves Reecht  https://github.com/GuillaumeBal/r.training   July 2017</vt:lpstr>
      <vt:lpstr>1. Coding, R and this course</vt:lpstr>
      <vt:lpstr>Coding generalities</vt:lpstr>
      <vt:lpstr>Code or program</vt:lpstr>
      <vt:lpstr>Coding (R) Vs clicking (Excel) Similarities</vt:lpstr>
      <vt:lpstr>Coding (R) Vs clicking (Excel) Differences</vt:lpstr>
      <vt:lpstr>More reasons for coding</vt:lpstr>
      <vt:lpstr>Coding language</vt:lpstr>
      <vt:lpstr>Coding architecture (think recipe)</vt:lpstr>
      <vt:lpstr>Coding basics elements</vt:lpstr>
      <vt:lpstr>R and aim of the course</vt:lpstr>
      <vt:lpstr>What’s R ?</vt:lpstr>
      <vt:lpstr>R cons &amp; pros</vt:lpstr>
      <vt:lpstr>Aim of the course</vt:lpstr>
      <vt:lpstr>Beginning tips</vt:lpstr>
      <vt:lpstr>Graphical User Interfaces </vt:lpstr>
      <vt:lpstr>PowerPoint Presentation</vt:lpstr>
      <vt:lpstr>Good coding practices</vt:lpstr>
      <vt:lpstr>Good coding practices</vt:lpstr>
      <vt:lpstr>Install links</vt:lpstr>
      <vt:lpstr>2. R language basic structure</vt:lpstr>
      <vt:lpstr>2.1 Concepts and conventions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2.2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2.3.2 Matrices’ algebra</vt:lpstr>
      <vt:lpstr>PowerPoint Presentation</vt:lpstr>
      <vt:lpstr>3. Data manipulation</vt:lpstr>
      <vt:lpstr>Data loading</vt:lpstr>
      <vt:lpstr>Data loading, read.table()</vt:lpstr>
      <vt:lpstr>Data saving, write.table()</vt:lpstr>
      <vt:lpstr>Data loading and saving, excel files</vt:lpstr>
      <vt:lpstr>File location</vt:lpstr>
      <vt:lpstr>Course dataset</vt:lpstr>
      <vt:lpstr>Exercises</vt:lpstr>
      <vt:lpstr>3.3 Indexing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basic statistics &amp; data visualisation</vt:lpstr>
      <vt:lpstr>PowerPoint Presentation</vt:lpstr>
      <vt:lpstr>PowerPoint Presentation</vt:lpstr>
      <vt:lpstr>4.1.3 Basic statistics</vt:lpstr>
      <vt:lpstr>4.1.3 Basic statistics, quantile()</vt:lpstr>
      <vt:lpstr>4.1.4 Contingency table, table()</vt:lpstr>
      <vt:lpstr>Exercises</vt:lpstr>
      <vt:lpstr>5. Graphics</vt:lpstr>
      <vt:lpstr>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Customizing graphics</vt:lpstr>
      <vt:lpstr>Features type</vt:lpstr>
      <vt:lpstr>Points, lines and colours</vt:lpstr>
      <vt:lpstr>More features</vt:lpstr>
      <vt:lpstr>More features</vt:lpstr>
      <vt:lpstr>Exercises</vt:lpstr>
      <vt:lpstr>par(), global parameters</vt:lpstr>
      <vt:lpstr>par()</vt:lpstr>
      <vt:lpstr>Exercises</vt:lpstr>
      <vt:lpstr>ggplot2 package</vt:lpstr>
      <vt:lpstr>ggplot2 package</vt:lpstr>
      <vt:lpstr>ggplot2 package, examples</vt:lpstr>
      <vt:lpstr>ggplot2 package, examples</vt:lpstr>
      <vt:lpstr>ggplot2 package, examples</vt:lpstr>
      <vt:lpstr>More on graphics</vt:lpstr>
      <vt:lpstr>6. Repetitive &amp; conditional tasks</vt:lpstr>
      <vt:lpstr>6.1 Applying the same function - over one dimension of a matrix/dataframe/array, apply() - by factor levels on a vector, matric, dataframe,by()  - over elements of a list, sapply() and lapply()   </vt:lpstr>
      <vt:lpstr>Apply across dimensions : apply()</vt:lpstr>
      <vt:lpstr>Apply functions by  factors or combinations of factors  </vt:lpstr>
      <vt:lpstr>Apply functions on elements of list</vt:lpstr>
      <vt:lpstr>Including functions’ arguments</vt:lpstr>
      <vt:lpstr>Exercises</vt:lpstr>
      <vt:lpstr>6.2 loops - for() loop, performs instruction for given number time - nesting loops - if(), for conditional tasks, not a loop but part of nested loops - while() loop, perform instructions while condition is satisfied   </vt:lpstr>
      <vt:lpstr>for() loops</vt:lpstr>
      <vt:lpstr>Nesting loops</vt:lpstr>
      <vt:lpstr>Conditional tasks with if() </vt:lpstr>
      <vt:lpstr>while() loop</vt:lpstr>
      <vt:lpstr>Exercises</vt:lpstr>
      <vt:lpstr>7. More advanced analyses &amp; programming</vt:lpstr>
      <vt:lpstr>Functions</vt:lpstr>
      <vt:lpstr>R function writing example</vt:lpstr>
      <vt:lpstr>R functions, get details</vt:lpstr>
      <vt:lpstr>Exercises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8. More  always more</vt:lpstr>
      <vt:lpstr>Reports, R markdown package</vt:lpstr>
      <vt:lpstr>R packages</vt:lpstr>
      <vt:lpstr>R packages, fisheries</vt:lpstr>
      <vt:lpstr>Write your own models</vt:lpstr>
      <vt:lpstr>PowerPoint Presentation</vt:lpstr>
      <vt:lpstr>PowerPoint Presentation</vt:lpstr>
      <vt:lpstr>More exercises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317</cp:revision>
  <dcterms:created xsi:type="dcterms:W3CDTF">2016-03-08T09:10:36Z</dcterms:created>
  <dcterms:modified xsi:type="dcterms:W3CDTF">2017-07-27T12:19:26Z</dcterms:modified>
</cp:coreProperties>
</file>